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7.jpeg" ContentType="image/jpeg"/>
  <Override PartName="/ppt/media/image15.png" ContentType="image/png"/>
  <Override PartName="/ppt/media/image20.png" ContentType="image/png"/>
  <Override PartName="/ppt/media/image14.jpeg" ContentType="image/jpeg"/>
  <Override PartName="/ppt/media/image13.jpeg" ContentType="image/jpeg"/>
  <Override PartName="/ppt/media/image12.png" ContentType="image/png"/>
  <Override PartName="/ppt/media/image18.jpeg" ContentType="image/jpeg"/>
  <Override PartName="/ppt/media/image11.png" ContentType="image/png"/>
  <Override PartName="/ppt/media/image10.jpeg" ContentType="image/jpeg"/>
  <Override PartName="/ppt/media/image3.png" ContentType="image/png"/>
  <Override PartName="/ppt/media/image2.png" ContentType="image/png"/>
  <Override PartName="/ppt/media/image19.jpeg" ContentType="image/jpeg"/>
  <Override PartName="/ppt/media/image1.png" ContentType="image/png"/>
  <Override PartName="/ppt/media/image8.jpeg" ContentType="image/jpeg"/>
  <Override PartName="/ppt/media/image16.jpeg" ContentType="image/jpeg"/>
  <Override PartName="/ppt/media/image5.png" ContentType="image/png"/>
  <Override PartName="/ppt/media/image7.png" ContentType="image/png"/>
  <Override PartName="/ppt/media/image9.jpeg" ContentType="image/jpeg"/>
  <Override PartName="/ppt/media/image4.jpeg" ContentType="image/jpeg"/>
  <Override PartName="/ppt/media/image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2/4/19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D6C92ED-D29C-4609-8712-D9AE96246C03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a-DK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da-DK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da-DK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da-DK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da-DK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da-DK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da-DK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mailto:lea.schick@alexandra.dk" TargetMode="External"/><Relationship Id="rId2" Type="http://schemas.openxmlformats.org/officeDocument/2006/relationships/hyperlink" Target="mailto:fm@lightinglab.dk" TargetMode="External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Billede 2" descr=""/>
          <p:cNvPicPr/>
          <p:nvPr/>
        </p:nvPicPr>
        <p:blipFill>
          <a:blip r:embed="rId1"/>
          <a:stretch/>
        </p:blipFill>
        <p:spPr>
          <a:xfrm>
            <a:off x="609480" y="0"/>
            <a:ext cx="109724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546120" y="127080"/>
            <a:ext cx="11099520" cy="60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Næste fase 2019:  ??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Bygger på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vores udgangspunkt og historie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særlige status og ejerforhold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Demokratisk tradition for at gøre tingene selv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Stærk kultur med samarbejde og udveksling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Diversitet og selvbestemmelse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Inddrager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Nye teknologier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Globalisering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Ønske om øget bæredygtighed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291960" y="126720"/>
            <a:ext cx="1160748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Case: udskiftning af vandmålere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Picture 4" descr=""/>
          <p:cNvPicPr/>
          <p:nvPr/>
        </p:nvPicPr>
        <p:blipFill>
          <a:blip r:embed="rId1"/>
          <a:stretch/>
        </p:blipFill>
        <p:spPr>
          <a:xfrm>
            <a:off x="9080640" y="1444680"/>
            <a:ext cx="2069640" cy="2457000"/>
          </a:xfrm>
          <a:prstGeom prst="rect">
            <a:avLst/>
          </a:prstGeom>
          <a:ln>
            <a:noFill/>
          </a:ln>
        </p:spPr>
      </p:pic>
      <p:sp>
        <p:nvSpPr>
          <p:cNvPr id="67" name="CustomShape 2"/>
          <p:cNvSpPr/>
          <p:nvPr/>
        </p:nvSpPr>
        <p:spPr>
          <a:xfrm>
            <a:off x="558720" y="1434600"/>
            <a:ext cx="7543440" cy="630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 ejer selv vores vandnet og har status som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vandforsyning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 afregner én regning til HOFOR, opkræver forbrug hos medlemmerne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Flere alvorlige brud med store hus-skader og vandspild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Målere skal udskiftes/kontrolleres hvert 9. år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Nu: gamle mekaniske målere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Ønske: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undgå skader ved hurtig meldinger om brud (pludseligt øget forbrug) eller sivning. Fjerne besvær med fysisk aflæsning. Redskab til at mindske vandforbrug.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3"/>
          <p:cNvSpPr/>
          <p:nvPr/>
        </p:nvSpPr>
        <p:spPr>
          <a:xfrm>
            <a:off x="8915400" y="4184640"/>
            <a:ext cx="29080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Foreningen har sin egen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Vandmand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som hjælper med aflæsning af målere.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illede 2" descr=""/>
          <p:cNvPicPr/>
          <p:nvPr/>
        </p:nvPicPr>
        <p:blipFill>
          <a:blip r:embed="rId1"/>
          <a:stretch/>
        </p:blipFill>
        <p:spPr>
          <a:xfrm>
            <a:off x="4521240" y="-88920"/>
            <a:ext cx="10972440" cy="6857640"/>
          </a:xfrm>
          <a:prstGeom prst="rect">
            <a:avLst/>
          </a:prstGeom>
          <a:ln>
            <a:noFill/>
          </a:ln>
        </p:spPr>
      </p:pic>
      <p:sp>
        <p:nvSpPr>
          <p:cNvPr id="70" name="CustomShape 1"/>
          <p:cNvSpPr/>
          <p:nvPr/>
        </p:nvSpPr>
        <p:spPr>
          <a:xfrm>
            <a:off x="355680" y="317520"/>
            <a:ext cx="3974760" cy="905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Læring: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VVS’re har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ikke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indsigt i netværk og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og netværksleverandører har ingen indsigt i vandmålere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 kan købe færdige systemer med måler + netværk + datarepræsentation (dashboard og rapporter) hos fx Kamstrup – men så betaler vi for vores databehandling og systemet er proprietært.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Derfor: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LoraWan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 måler + kobling af flere leverandører.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06440" y="-190440"/>
            <a:ext cx="11620080" cy="81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What’s up + Kontakt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Orientering om netværk + data + vandmålere + samarbejde med ITU i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februar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Møde i Baghaven for medlemmer med orientering og dialog,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marts.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Tilslutte HF til The Things Network ( ?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Forslag om ‘Digitaliserings og Bæredygtighedsudvalg’ + rådighedsbeløb på generalforsamling i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 Schick  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3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lea.schick@alexandra.dk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Flemming Madsen  </a:t>
            </a:r>
            <a:r>
              <a:rPr b="0" lang="en-US" sz="3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fm@lightinglab.dk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" descr=""/>
          <p:cNvPicPr/>
          <p:nvPr/>
        </p:nvPicPr>
        <p:blipFill>
          <a:blip r:embed="rId1"/>
          <a:stretch/>
        </p:blipFill>
        <p:spPr>
          <a:xfrm>
            <a:off x="4773960" y="0"/>
            <a:ext cx="7417800" cy="691596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112680" y="0"/>
            <a:ext cx="4755600" cy="92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HF Sundbyvester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163 husstande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 250 voksne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 150-200 børn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Andelshaveforening på én matrikel på ca 65.000 m2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Billede 4" descr=""/>
          <p:cNvPicPr/>
          <p:nvPr/>
        </p:nvPicPr>
        <p:blipFill>
          <a:blip r:embed="rId1"/>
          <a:stretch/>
        </p:blipFill>
        <p:spPr>
          <a:xfrm>
            <a:off x="609480" y="0"/>
            <a:ext cx="109724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Billede 2" descr=""/>
          <p:cNvPicPr/>
          <p:nvPr/>
        </p:nvPicPr>
        <p:blipFill>
          <a:blip r:embed="rId1"/>
          <a:stretch/>
        </p:blipFill>
        <p:spPr>
          <a:xfrm>
            <a:off x="3688200" y="2802600"/>
            <a:ext cx="5486040" cy="4055040"/>
          </a:xfrm>
          <a:prstGeom prst="rect">
            <a:avLst/>
          </a:prstGeom>
          <a:ln>
            <a:noFill/>
          </a:ln>
        </p:spPr>
      </p:pic>
      <p:pic>
        <p:nvPicPr>
          <p:cNvPr id="44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4800240" cy="3123720"/>
          </a:xfrm>
          <a:prstGeom prst="rect">
            <a:avLst/>
          </a:prstGeom>
          <a:ln>
            <a:noFill/>
          </a:ln>
        </p:spPr>
      </p:pic>
      <p:pic>
        <p:nvPicPr>
          <p:cNvPr id="45" name="Picture 4" descr=""/>
          <p:cNvPicPr/>
          <p:nvPr/>
        </p:nvPicPr>
        <p:blipFill>
          <a:blip r:embed="rId3"/>
          <a:stretch/>
        </p:blipFill>
        <p:spPr>
          <a:xfrm>
            <a:off x="4800600" y="0"/>
            <a:ext cx="4176720" cy="311724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tretch/>
        </p:blipFill>
        <p:spPr>
          <a:xfrm>
            <a:off x="8292960" y="-96120"/>
            <a:ext cx="3898440" cy="5308920"/>
          </a:xfrm>
          <a:prstGeom prst="rect">
            <a:avLst/>
          </a:prstGeom>
          <a:ln>
            <a:noFill/>
          </a:ln>
        </p:spPr>
      </p:pic>
      <p:pic>
        <p:nvPicPr>
          <p:cNvPr id="47" name="Picture 8" descr=""/>
          <p:cNvPicPr/>
          <p:nvPr/>
        </p:nvPicPr>
        <p:blipFill>
          <a:blip r:embed="rId5"/>
          <a:stretch/>
        </p:blipFill>
        <p:spPr>
          <a:xfrm>
            <a:off x="0" y="3124080"/>
            <a:ext cx="3687840" cy="3681360"/>
          </a:xfrm>
          <a:prstGeom prst="rect">
            <a:avLst/>
          </a:prstGeom>
          <a:ln>
            <a:noFill/>
          </a:ln>
        </p:spPr>
      </p:pic>
      <p:pic>
        <p:nvPicPr>
          <p:cNvPr id="48" name="Billede 7" descr=""/>
          <p:cNvPicPr/>
          <p:nvPr/>
        </p:nvPicPr>
        <p:blipFill>
          <a:blip r:embed="rId6"/>
          <a:stretch/>
        </p:blipFill>
        <p:spPr>
          <a:xfrm>
            <a:off x="3169800" y="3024720"/>
            <a:ext cx="5486040" cy="405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437400" y="106920"/>
            <a:ext cx="11316960" cy="670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 ‘Last resort’ for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Til HF Sundbyhipster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Kreative, Krævende, Miljøbevidste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Beboere med lyst til fællesskab og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bæredygtighed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Billede 3" descr=""/>
          <p:cNvPicPr/>
          <p:nvPr/>
        </p:nvPicPr>
        <p:blipFill>
          <a:blip r:embed="rId1"/>
          <a:stretch/>
        </p:blipFill>
        <p:spPr>
          <a:xfrm>
            <a:off x="6095880" y="3429000"/>
            <a:ext cx="5486040" cy="342864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0" y="-141840"/>
            <a:ext cx="523296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2" descr=""/>
          <p:cNvPicPr/>
          <p:nvPr/>
        </p:nvPicPr>
        <p:blipFill>
          <a:blip r:embed="rId2"/>
          <a:stretch/>
        </p:blipFill>
        <p:spPr>
          <a:xfrm>
            <a:off x="6451560" y="451440"/>
            <a:ext cx="5038920" cy="2819520"/>
          </a:xfrm>
          <a:prstGeom prst="rect">
            <a:avLst/>
          </a:prstGeom>
          <a:ln>
            <a:noFill/>
          </a:ln>
        </p:spPr>
      </p:pic>
      <p:sp>
        <p:nvSpPr>
          <p:cNvPr id="53" name="CustomShape 3"/>
          <p:cNvSpPr/>
          <p:nvPr/>
        </p:nvSpPr>
        <p:spPr>
          <a:xfrm>
            <a:off x="437400" y="106920"/>
            <a:ext cx="5232960" cy="37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Samfundets nedre lag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Når man var helt på spanden, så var en kolonihave til 20.000 kr. en mulighed. Her ku man bo i en gråzone uden meget offentlig service – men med stort sammenhold og socialt netværk.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4"/>
          <p:cNvSpPr/>
          <p:nvPr/>
        </p:nvSpPr>
        <p:spPr>
          <a:xfrm>
            <a:off x="-2980440" y="3896280"/>
            <a:ext cx="3817440" cy="10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" name="Picture 14" descr=""/>
          <p:cNvPicPr/>
          <p:nvPr/>
        </p:nvPicPr>
        <p:blipFill>
          <a:blip r:embed="rId3"/>
          <a:stretch/>
        </p:blipFill>
        <p:spPr>
          <a:xfrm>
            <a:off x="1706040" y="2673360"/>
            <a:ext cx="1684440" cy="224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Billed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6150240"/>
            <a:ext cx="121917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https://www.facebook.com/groups/1292249940808366/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177840" y="114480"/>
            <a:ext cx="7937280" cy="46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HF Sundbyvester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 en forening med en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bestyrelse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 udøver demokratiet genne,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Festudvalg, legepladsudvalg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medlems, udvalg, som udvikler og arrangerer og får budgetter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Arrangementer for seniorer, børn, kvinderne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Bestyrelsen nedsætter udvalg, fx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vandmåler og elnet, affaldsplads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og genbrug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Baghaven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fungerer som mødested og forsamlingshus med foredrag, håndboldfinale på skærm, musik, fællesmiddag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4" descr=""/>
          <p:cNvPicPr/>
          <p:nvPr/>
        </p:nvPicPr>
        <p:blipFill>
          <a:blip r:embed="rId1"/>
          <a:stretch/>
        </p:blipFill>
        <p:spPr>
          <a:xfrm>
            <a:off x="177840" y="4370760"/>
            <a:ext cx="3771720" cy="1778760"/>
          </a:xfrm>
          <a:prstGeom prst="rect">
            <a:avLst/>
          </a:prstGeom>
          <a:ln>
            <a:noFill/>
          </a:ln>
        </p:spPr>
      </p:pic>
      <p:pic>
        <p:nvPicPr>
          <p:cNvPr id="60" name="Picture 6" descr=""/>
          <p:cNvPicPr/>
          <p:nvPr/>
        </p:nvPicPr>
        <p:blipFill>
          <a:blip r:embed="rId2"/>
          <a:stretch/>
        </p:blipFill>
        <p:spPr>
          <a:xfrm>
            <a:off x="3949560" y="4370760"/>
            <a:ext cx="2882520" cy="1778760"/>
          </a:xfrm>
          <a:prstGeom prst="rect">
            <a:avLst/>
          </a:prstGeom>
          <a:ln>
            <a:noFill/>
          </a:ln>
        </p:spPr>
      </p:pic>
      <p:pic>
        <p:nvPicPr>
          <p:cNvPr id="61" name="Picture 8" descr=""/>
          <p:cNvPicPr/>
          <p:nvPr/>
        </p:nvPicPr>
        <p:blipFill>
          <a:blip r:embed="rId3"/>
          <a:stretch/>
        </p:blipFill>
        <p:spPr>
          <a:xfrm>
            <a:off x="7899480" y="0"/>
            <a:ext cx="4266720" cy="614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355680" y="266760"/>
            <a:ext cx="11569320" cy="77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udviklingshistorie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1938: Sundbyvester etableres på marker udenfor byen. den store vandring fra land til by, boligmangel i København. Arbejdere og lavindkomstgrupper.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1950: køb af jorden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1960-80’erne: forsyning på plads og kloak. Kunstnere og bohemer kommer til.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2000- : helårsstatus og lovliggørelse. De gamle stritter i mod.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Metro og Ørestad, ITU, DR, Rambøll, Ørestad Skolerne, Royal Arena,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Sweco med flere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2015: pris himmelflugt. Veluddannede, kreative familier med børn.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0" y="0"/>
            <a:ext cx="12191760" cy="822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 Storby Landsby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Semi-Gated Community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Små grunde, leve tæt på hinanden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Stærkt socialt liv, fester, fastelavn, loppemarkeder, julefrokoster mm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legeplads og boldbur til de mange børn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Udveksling og deling via facebookgruppe og personlig kontakt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Egen cafe og købmand – marketenderiet BAGHAVEN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Egen renovationsordning og snerydning (lønnede medlemmer)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Traktor, div. Redskaber og resurseplads med 6 affaldsfraktioner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Vigtigt: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Én matrikel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Ejer selv el-net, kloak og vandnet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 betyder, at vi kan organisere udveksling af energi, data uden at komme ud i offentlig regulering og afgiftssystem + selv udvikle </a:t>
            </a:r>
            <a:r>
              <a:rPr b="1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platforme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transaktioner i form af forbrugsafregning, handel, kultur, sociale tiltag og deling.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</TotalTime>
  <Application>LibreOffice/5.1.6.2$Linux_X86_64 LibreOffice_project/10m0$Build-2</Application>
  <Words>523</Words>
  <Paragraphs>105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2019-02-03T14:50:28Z</dcterms:created>
  <dc:creator>Flemming Madsen</dc:creator>
  <dc:description/>
  <dc:language>en-US</dc:language>
  <cp:lastModifiedBy>Flemming Madsen</cp:lastModifiedBy>
  <dcterms:modified xsi:type="dcterms:W3CDTF">2019-02-04T11:51:53Z</dcterms:modified>
  <cp:revision>17</cp:revision>
  <dc:subject/>
  <dc:title>PowerPoint-præsentation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